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1"/>
  </p:notesMasterIdLst>
  <p:handoutMasterIdLst>
    <p:handoutMasterId r:id="rId22"/>
  </p:handoutMasterIdLst>
  <p:sldIdLst>
    <p:sldId id="256" r:id="rId5"/>
    <p:sldId id="336" r:id="rId6"/>
    <p:sldId id="337" r:id="rId7"/>
    <p:sldId id="338" r:id="rId8"/>
    <p:sldId id="339" r:id="rId9"/>
    <p:sldId id="341" r:id="rId10"/>
    <p:sldId id="342" r:id="rId11"/>
    <p:sldId id="345" r:id="rId12"/>
    <p:sldId id="346" r:id="rId13"/>
    <p:sldId id="356" r:id="rId14"/>
    <p:sldId id="355" r:id="rId15"/>
    <p:sldId id="344" r:id="rId16"/>
    <p:sldId id="357" r:id="rId17"/>
    <p:sldId id="352" r:id="rId18"/>
    <p:sldId id="347" r:id="rId19"/>
    <p:sldId id="35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6" autoAdjust="0"/>
    <p:restoredTop sz="93725" autoAdjust="0"/>
  </p:normalViewPr>
  <p:slideViewPr>
    <p:cSldViewPr snapToGrid="0">
      <p:cViewPr varScale="1">
        <p:scale>
          <a:sx n="105" d="100"/>
          <a:sy n="105" d="100"/>
        </p:scale>
        <p:origin x="21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83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C06C4-C5A6-48FB-97F5-B20A44F857E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55657-0A12-495F-9FFA-D8F7554E7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2B2CC-0155-4E5E-A890-531D58ADF5B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80FBB-F712-42E7-8C2F-226D98798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7050" y="3600450"/>
            <a:ext cx="9144000" cy="24511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9" name="Date Placeholder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3/1/20XX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Footer Placeholder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Freeform: Shape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600450"/>
            <a:ext cx="5322888" cy="24511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/>
            <a:r>
              <a:rPr lang="en-US" sz="20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23B9F-B223-42FC-B961-B8BFC75D2259}" type="datetime1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11/15/2024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alpha val="60000"/>
                  </a:schemeClr>
                </a:solidFill>
              </a:rPr>
              <a:t>Sample footer text</a:t>
            </a:r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3/1/20XX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58CC6-FF60-4FC8-BA35-52A8BDDC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279" y="210313"/>
            <a:ext cx="8133449" cy="144475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All To Stand Before The Great White Throne</a:t>
            </a:r>
          </a:p>
        </p:txBody>
      </p:sp>
      <p:pic>
        <p:nvPicPr>
          <p:cNvPr id="8" name="Picture 7" descr="A chair in the clouds&#10;&#10;Description automatically generated">
            <a:extLst>
              <a:ext uri="{FF2B5EF4-FFF2-40B4-BE49-F238E27FC236}">
                <a16:creationId xmlns:a16="http://schemas.microsoft.com/office/drawing/2014/main" id="{4E4BB510-718B-F898-C42C-79A32CC05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084" y="1954933"/>
            <a:ext cx="7475832" cy="272867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8FF52E-BC8D-2581-FA60-FD92C243C245}"/>
              </a:ext>
            </a:extLst>
          </p:cNvPr>
          <p:cNvSpPr txBox="1">
            <a:spLocks/>
          </p:cNvSpPr>
          <p:nvPr/>
        </p:nvSpPr>
        <p:spPr>
          <a:xfrm>
            <a:off x="1928164" y="4983481"/>
            <a:ext cx="8133449" cy="144475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200" kern="1200" dirty="0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ea typeface="+mn-ea"/>
                <a:cs typeface="Angsana New" panose="02020603050405020304" pitchFamily="18" charset="-34"/>
              </a:defRPr>
            </a:lvl1pPr>
          </a:lstStyle>
          <a:p>
            <a:pPr algn="ctr"/>
            <a:r>
              <a:rPr lang="en-US" sz="5400" dirty="0">
                <a:solidFill>
                  <a:schemeClr val="bg1"/>
                </a:solidFill>
              </a:rPr>
              <a:t>“the dead were judged according to their works, by the things which were written in the books”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C9FE9A-6D3C-F5F3-0CBB-A36F24B7111D}"/>
              </a:ext>
            </a:extLst>
          </p:cNvPr>
          <p:cNvSpPr txBox="1"/>
          <p:nvPr/>
        </p:nvSpPr>
        <p:spPr>
          <a:xfrm>
            <a:off x="10061613" y="2828835"/>
            <a:ext cx="1709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John 12:48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00BEAC-3ACA-8CC7-E7B7-CCC28D67673C}"/>
              </a:ext>
            </a:extLst>
          </p:cNvPr>
          <p:cNvSpPr txBox="1"/>
          <p:nvPr/>
        </p:nvSpPr>
        <p:spPr>
          <a:xfrm>
            <a:off x="236676" y="2890390"/>
            <a:ext cx="2121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Revelation 20:11,12</a:t>
            </a:r>
          </a:p>
        </p:txBody>
      </p:sp>
    </p:spTree>
    <p:extLst>
      <p:ext uri="{BB962C8B-B14F-4D97-AF65-F5344CB8AC3E}">
        <p14:creationId xmlns:p14="http://schemas.microsoft.com/office/powerpoint/2010/main" val="9430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2C08F-D7F2-BE06-0BD6-49F40BE39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0E10-D23F-8D6C-9030-51F676CF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6" y="192024"/>
            <a:ext cx="10577945" cy="323697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600" dirty="0">
                <a:solidFill>
                  <a:schemeClr val="bg1"/>
                </a:solidFill>
              </a:rPr>
              <a:t>Authority: From Heaven or of Men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819DC8-2C74-E99E-390B-4FAEC375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1" y="3849624"/>
            <a:ext cx="9762838" cy="2542032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If from Heaven, revealed in the Bible</a:t>
            </a:r>
            <a:endParaRPr lang="en-US" sz="8000" dirty="0">
              <a:solidFill>
                <a:prstClr val="white"/>
              </a:solidFill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7148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5E9AA0-C6B6-B901-30E7-15DBABA9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40CC1-A535-E7EE-3226-D98C542C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8"/>
            <a:ext cx="10577945" cy="15742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Most Are Persuaded Their Teachings And Practices Taught in The Bible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6F7C94D-EF29-2684-4D2B-E303082B0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854" y="1755648"/>
            <a:ext cx="10928465" cy="480974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2 Timothy 2:15</a:t>
            </a:r>
          </a:p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IF Truth Not Applied Correctly, Of No Value</a:t>
            </a:r>
          </a:p>
          <a:p>
            <a:pPr algn="ctr">
              <a:lnSpc>
                <a:spcPct val="100000"/>
              </a:lnSpc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Scripture Can Be Twisted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– 2 Peter 3:16</a:t>
            </a:r>
          </a:p>
          <a:p>
            <a:pPr algn="ctr">
              <a:lnSpc>
                <a:spcPct val="100000"/>
              </a:lnSpc>
            </a:pPr>
            <a:r>
              <a:rPr lang="en-US" sz="36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John 6:54</a:t>
            </a:r>
          </a:p>
          <a:p>
            <a:pPr algn="ctr">
              <a:lnSpc>
                <a:spcPct val="100000"/>
              </a:lnSpc>
            </a:pP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“Why no musical instruments?” “Why eat Lord’s Supper each Sunday?”  “Why not tithe?” “Why no special days of worship?” “Why only immersion?”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5788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86D47B-BCCA-B3DF-2043-15A7C08C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B69A5-AC55-0F14-0FB9-BC6920F4F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23" y="3172969"/>
            <a:ext cx="10577945" cy="1426463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solidFill>
                  <a:schemeClr val="bg1"/>
                </a:solidFill>
              </a:rPr>
              <a:t>Can we show WHAT IS AUTHORIZED, what PLEASES GOD?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F32A148-5830-FD4B-0424-142F7E1AD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996" y="109728"/>
            <a:ext cx="9762838" cy="294436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NO AUTHORITY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7129B7-F9E1-DCCC-0ADD-DAB959685013}"/>
              </a:ext>
            </a:extLst>
          </p:cNvPr>
          <p:cNvSpPr txBox="1"/>
          <p:nvPr/>
        </p:nvSpPr>
        <p:spPr>
          <a:xfrm>
            <a:off x="886968" y="4480561"/>
            <a:ext cx="103517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ea typeface="+mn-ea"/>
                <a:cs typeface="Angsana New" panose="02020603050405020304" pitchFamily="18" charset="-34"/>
              </a:rPr>
              <a:t>Must reach conclusion from STUDY of PRINCIPLES of SCRIPTURE and NOT TRADITION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65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923759-55B2-86B8-E8A4-A9FDB9D8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CB663-CB9E-CB40-D783-3D4BCF7C5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162759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Bible Teaches In Three Ways: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BD0B85-B77D-5D72-AB32-75A6D457A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581" y="1408175"/>
            <a:ext cx="9762838" cy="4882897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Command,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Example, Necessary Inference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/>
            <a:r>
              <a:rPr lang="en-US" sz="4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Now those saying we need a “different way of interpreting the Scriptures”</a:t>
            </a:r>
          </a:p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We cannot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be satisfied with “principles  formulated to justify our practices”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Sabon Next LT"/>
                <a:cs typeface="Angsana New" panose="02020603050405020304" pitchFamily="18" charset="-34"/>
              </a:rPr>
              <a:t>2 Peter 1:12</a:t>
            </a:r>
            <a:endParaRPr kumimoji="0" lang="en-US" sz="4000" b="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5647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A7C9F1-6366-1B57-5632-E0D785BE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586F-D254-0523-EC78-EB1F25BF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88513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solidFill>
                  <a:schemeClr val="bg1"/>
                </a:solidFill>
              </a:rPr>
              <a:t>Three Means Of Determining The Teaching Of The Bible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1082672-3465-78D1-E396-829B1423A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696" y="2176272"/>
            <a:ext cx="10419449" cy="4050793"/>
          </a:xfrm>
        </p:spPr>
        <p:txBody>
          <a:bodyPr>
            <a:noAutofit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DIRECT STATEMENT,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COMMAND FROM THE LORD or AN INSPIRED APOSTLE</a:t>
            </a:r>
          </a:p>
          <a:p>
            <a:r>
              <a:rPr lang="en-US" sz="32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John 16:13,14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“He will guide you into all truth;”</a:t>
            </a:r>
          </a:p>
          <a:p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1 Corinthians 14:37 “acknowledge that the things which I write to you are the commandments of the Lord.”</a:t>
            </a:r>
          </a:p>
          <a:p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2 Peter 1:20,21 “ holy men of God spoke as they were moved by the Holy Spirit.”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0290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B039BF-80B5-B301-CB41-E0EE674EA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3201E-990C-9F67-CA7A-CEE2E126B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79699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Examples: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48A3B34-2466-EC94-41C3-287A3E78E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978408"/>
            <a:ext cx="11283696" cy="5522976"/>
          </a:xfrm>
        </p:spPr>
        <p:txBody>
          <a:bodyPr>
            <a:noAutofit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Gospel preached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that men believe, and obey the “faith”  - 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Romans 16:26  “for obedience to the faith”</a:t>
            </a: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Repentance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– 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Luke 24:47 “repentance and remission of sins should be preached in His name to all nations, beginning at Jerusalem.”  </a:t>
            </a:r>
            <a:r>
              <a:rPr lang="en-US" sz="32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Acts 2:38; 17:30</a:t>
            </a:r>
            <a:endParaRPr lang="en-US" sz="3200" dirty="0">
              <a:solidFill>
                <a:prstClr val="white"/>
              </a:solidFill>
              <a:latin typeface="Sabon Next LT"/>
              <a:cs typeface="Angsana New" panose="02020603050405020304" pitchFamily="18" charset="-34"/>
            </a:endParaRP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Baptized – “in  the name of Christ”  Matthew 28:18-20</a:t>
            </a:r>
          </a:p>
          <a:p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Disciples to eat bread, drink cup – Matthew 26:26,27</a:t>
            </a: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1 Corinthians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11:23-26 “proclaim the Lord’s death till He comes.” </a:t>
            </a: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Contribution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– 1 Corinthians 16:1,2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150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D20A6B-03FA-F20D-6584-938776692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A335-BB34-FC90-E5D0-145F4809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72054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5400" i="1" dirty="0">
                <a:solidFill>
                  <a:schemeClr val="bg1"/>
                </a:solidFill>
              </a:rPr>
              <a:t>“Is every command of the Lord to be enforced today?”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888B8A3-D6F9-ACCF-DAC8-B31D1200C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" y="1984248"/>
            <a:ext cx="11247120" cy="4242817"/>
          </a:xfrm>
        </p:spPr>
        <p:txBody>
          <a:bodyPr>
            <a:noAutofit/>
          </a:bodyPr>
          <a:lstStyle/>
          <a:p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CONTEXT is</a:t>
            </a:r>
            <a:r>
              <a:rPr kumimoji="0" lang="en-US" sz="3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the key</a:t>
            </a:r>
            <a:endParaRPr lang="en-US" sz="3500" dirty="0">
              <a:solidFill>
                <a:prstClr val="white"/>
              </a:solidFill>
              <a:latin typeface="Sabon Next LT"/>
              <a:cs typeface="Angsana New" panose="02020603050405020304" pitchFamily="18" charset="-34"/>
            </a:endParaRPr>
          </a:p>
          <a:p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Some addressed to immediate disciples – can not be duplicated – some given in context of “customs” of day:</a:t>
            </a:r>
          </a:p>
          <a:p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Washing of feet – John 13:14,15; 1 Timothy 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5:10</a:t>
            </a: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Underlying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principles of force 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bon Next LT"/>
                <a:cs typeface="Angsana New" panose="02020603050405020304" pitchFamily="18" charset="-34"/>
              </a:rPr>
              <a:t>in any culture or time</a:t>
            </a:r>
          </a:p>
          <a:p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Regulation of “spiritual gifts” 1 Corinthians 14:12</a:t>
            </a:r>
          </a:p>
        </p:txBody>
      </p:sp>
    </p:spTree>
    <p:extLst>
      <p:ext uri="{BB962C8B-B14F-4D97-AF65-F5344CB8AC3E}">
        <p14:creationId xmlns:p14="http://schemas.microsoft.com/office/powerpoint/2010/main" val="269762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6C016B-37D1-2349-935D-FE734D9A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CC1E1-8F40-090E-557D-98ADD6478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45536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TEACHES THROUGH APPROVED APOSTOLIC EXAMPLE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65552BB-F8C3-F33E-AFF8-31FBE508D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36777"/>
            <a:ext cx="11247120" cy="503981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Not All of God’s Will revealed</a:t>
            </a:r>
            <a:r>
              <a:rPr kumimoji="0" lang="en-US" sz="3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while Christ on earth – John 16:12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00000"/>
              </a:lnSpc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Worship, Organization of church, etc. 1 Thessalonians 4:1,2</a:t>
            </a:r>
          </a:p>
          <a:p>
            <a:pPr algn="ctr">
              <a:lnSpc>
                <a:spcPct val="100000"/>
              </a:lnSpc>
            </a:pPr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“Examples only show one way command can be carried out.”  “All cannot reason to the same conclusion; therefore cannot say that an example demands certain action… conclude that direct command is the only authority.”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062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7A5EFB-0B47-5AED-B994-303762AA0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9CF1A-5A24-0A84-B435-D2558C68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45536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TEACHES THROUGH APPROVED APOSTOLIC EXAMPLE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157F5A4-3B90-32DA-0747-6071F4AF2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36777"/>
            <a:ext cx="11247120" cy="503981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Not All of God’s Will revealed</a:t>
            </a:r>
            <a:r>
              <a:rPr kumimoji="0" lang="en-US" sz="3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while Christ on earth – John 16:12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00000"/>
              </a:lnSpc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Worship, Organization of church, etc. 1 Thessalonians 4:1,2</a:t>
            </a:r>
          </a:p>
          <a:p>
            <a:pPr algn="ctr">
              <a:lnSpc>
                <a:spcPct val="100000"/>
              </a:lnSpc>
            </a:pPr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“Examples only show one way command can be carried out.”  “All cannot reason to the same conclusion; therefore cannot say that an example demands certain action… conclude that direct command is the only authority.”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F0C1F0-75EA-DB11-EF4B-EFB746D5D8C0}"/>
              </a:ext>
            </a:extLst>
          </p:cNvPr>
          <p:cNvSpPr txBox="1"/>
          <p:nvPr/>
        </p:nvSpPr>
        <p:spPr>
          <a:xfrm rot="20529481">
            <a:off x="1930908" y="1905506"/>
            <a:ext cx="8330184" cy="30469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Do Not Reach The Same Conclusion On Direct Commands Either!  Does This Eliminate Them Also?</a:t>
            </a:r>
          </a:p>
        </p:txBody>
      </p:sp>
    </p:spTree>
    <p:extLst>
      <p:ext uri="{BB962C8B-B14F-4D97-AF65-F5344CB8AC3E}">
        <p14:creationId xmlns:p14="http://schemas.microsoft.com/office/powerpoint/2010/main" val="367179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C4D530-64A3-A0CA-36BD-343BA49B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97E0-3C8C-CF30-8BA3-AF340F3C7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45536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TEACHES THROUGH APPROVED APOSTOLIC EXAMPLE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921BA9D-3A65-F55E-76AC-253C68358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36777"/>
            <a:ext cx="11247120" cy="503981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Apostles Taught Importance</a:t>
            </a:r>
            <a:r>
              <a:rPr kumimoji="0" lang="en-US" sz="3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of Example – Philippians 3:17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00000"/>
              </a:lnSpc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Organization of church – Acts 14:23; Philippians 1:1; Titus 1:5; Acts 20:7</a:t>
            </a:r>
          </a:p>
          <a:p>
            <a:pPr algn="ctr">
              <a:lnSpc>
                <a:spcPct val="100000"/>
              </a:lnSpc>
            </a:pPr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“Do Examples Have Binding Authority For Us?”</a:t>
            </a:r>
          </a:p>
          <a:p>
            <a:pPr algn="ctr">
              <a:lnSpc>
                <a:spcPct val="100000"/>
              </a:lnSpc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Some</a:t>
            </a:r>
            <a:r>
              <a:rPr kumimoji="0" lang="en-US" sz="35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are NOT BINDING – incidental in fulfilling specific command – means of travel, preach in synagogue</a:t>
            </a:r>
          </a:p>
          <a:p>
            <a:pPr algn="ctr">
              <a:lnSpc>
                <a:spcPct val="100000"/>
              </a:lnSpc>
            </a:pPr>
            <a:r>
              <a:rPr lang="en-US" sz="35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Every Detail</a:t>
            </a:r>
            <a:r>
              <a:rPr lang="en-US" sz="35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does not have to be binding – Acts 20:7 “upper room”; preach “until midnight”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099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F61D2-4441-9D0E-FBB5-E773D5B51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B2F99-253B-B6FF-CA98-CFB25968D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145536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TEACHES THROUGH APPROVED APOSTOLIC EXAMPLE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CE7DC6-81AF-EAAC-1810-BD5FB3A98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36777"/>
            <a:ext cx="11247120" cy="503981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1 Corinthians 16:1,2  “Collection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for saints” “But used for other purposes.”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00000"/>
              </a:lnSpc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Authority for a collection: Other passages show how money was spent</a:t>
            </a:r>
          </a:p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One would need other examples of financing the work before argument of force as made by some</a:t>
            </a:r>
            <a:endParaRPr kumimoji="0" lang="en-US" sz="32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00000"/>
              </a:lnSpc>
            </a:pPr>
            <a:r>
              <a:rPr lang="en-US" sz="32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When it is something that can be universally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practiced; when example consistent when no other “specific” available  Acts 20:7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4658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2BA38F-CE2F-AAB6-DE8E-01CC3F79F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A493E-6AB7-3BC6-DBAB-7B0EA143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7" y="320040"/>
            <a:ext cx="10577945" cy="147218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chemeClr val="bg1"/>
                </a:solidFill>
              </a:rPr>
              <a:t>LORD’S SUPPER ILLUSTRATES THREE WAYS OF ESTABLISHING AUTHORITY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79DB9F8-9586-7D8B-992A-FE87AE581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1728216"/>
            <a:ext cx="10908792" cy="458114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What elements?  Matthew 26:26-28; 1 Corinthians 11:23-26</a:t>
            </a:r>
          </a:p>
          <a:p>
            <a:pPr>
              <a:lnSpc>
                <a:spcPct val="100000"/>
              </a:lnSpc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Command: Luke</a:t>
            </a:r>
            <a:r>
              <a:rPr lang="en-US" sz="3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22:19 “</a:t>
            </a:r>
            <a:r>
              <a:rPr lang="en-US" sz="3000" b="1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do this </a:t>
            </a:r>
            <a:r>
              <a:rPr lang="en-US" sz="3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in remembrance of Me."</a:t>
            </a:r>
            <a:endParaRPr kumimoji="0" lang="en-US" sz="30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>
              <a:lnSpc>
                <a:spcPct val="100000"/>
              </a:lnSpc>
            </a:pPr>
            <a:r>
              <a:rPr lang="en-US" sz="30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Apostolic Example:</a:t>
            </a:r>
            <a:r>
              <a:rPr lang="en-US" sz="3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 </a:t>
            </a:r>
            <a:r>
              <a:rPr lang="en-US" sz="3000" b="1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When?</a:t>
            </a:r>
            <a:r>
              <a:rPr lang="en-US" sz="3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Acts 20:7 “first day of the week”</a:t>
            </a:r>
          </a:p>
          <a:p>
            <a:pPr>
              <a:lnSpc>
                <a:spcPct val="100000"/>
              </a:lnSpc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Necessary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Inference: Acts 20:7 every first day (each week has one)</a:t>
            </a:r>
          </a:p>
          <a:p>
            <a:pPr>
              <a:lnSpc>
                <a:spcPct val="100000"/>
              </a:lnSpc>
            </a:pPr>
            <a:r>
              <a:rPr lang="en-US" sz="3000" baseline="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One</a:t>
            </a:r>
            <a:r>
              <a:rPr lang="en-US" sz="30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who practices any other practice must show where it is authorized</a:t>
            </a:r>
          </a:p>
          <a:p>
            <a:pPr>
              <a:lnSpc>
                <a:spcPct val="100000"/>
              </a:lnSpc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Until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 such a time, one who walks by faith must follow this example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477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2B293A-7EAB-CF01-FC6F-CF7D1411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208CD-BDAE-4406-42A8-51265206C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409"/>
            <a:ext cx="10577945" cy="241548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</a:rPr>
              <a:t>More Than Saying We Want To Please The Lord: We Must Do Things By His Word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4ED6AE-A8E5-0C08-0A6B-3950C9115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596896"/>
            <a:ext cx="11247120" cy="3611880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Colossians</a:t>
            </a: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 3:17 “And whatever you do in word or deed, do all in the name of the Lord Jesus, giving thanks to God the Father through Him.”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bon Next LT"/>
              <a:cs typeface="Angsana New" panose="02020603050405020304" pitchFamily="18" charset="-34"/>
            </a:endParaRPr>
          </a:p>
          <a:p>
            <a:pPr algn="ctr">
              <a:lnSpc>
                <a:spcPct val="130000"/>
              </a:lnSpc>
            </a:pPr>
            <a:r>
              <a:rPr lang="en-US" sz="32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We Must Be Able To Test All Things – 1 Thessalonians 5:21</a:t>
            </a:r>
          </a:p>
          <a:p>
            <a:pPr algn="ctr">
              <a:lnSpc>
                <a:spcPct val="130000"/>
              </a:lnSpc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bon Next LT"/>
                <a:cs typeface="Angsana New" panose="02020603050405020304" pitchFamily="18" charset="-34"/>
              </a:rPr>
              <a:t>Apostles given “word of reconciliation”  2 Corinthians 5:19,20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bon Next LT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3383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390A14-7A05-E0C4-E280-6C5F9FFFE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D2396-9CD9-05BE-D1B4-8CC54E393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320"/>
            <a:ext cx="10577945" cy="170078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</a:rPr>
              <a:t>“BE RECONCILED TO GOD” BY OBEDIENCE TO HIS WORD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D04B625-C004-2B6B-9B78-894CDADCE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240280"/>
            <a:ext cx="11247120" cy="41330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Hear – Acts 15:7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Believe – Hebrews 11:6</a:t>
            </a:r>
          </a:p>
          <a:p>
            <a:pPr>
              <a:lnSpc>
                <a:spcPct val="100000"/>
              </a:lnSpc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Repent – Acts 17:30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solidFill>
                  <a:prstClr val="white"/>
                </a:solidFill>
                <a:latin typeface="Sabon Next LT"/>
                <a:cs typeface="Angsana New" panose="02020603050405020304" pitchFamily="18" charset="-34"/>
              </a:rPr>
              <a:t>Confess – Romans 10:9</a:t>
            </a:r>
          </a:p>
          <a:p>
            <a:pPr>
              <a:lnSpc>
                <a:spcPct val="100000"/>
              </a:lnSpc>
            </a:pPr>
            <a:r>
              <a:rPr kumimoji="0" lang="en-US" sz="44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bon Next LT"/>
                <a:cs typeface="Angsana New" panose="02020603050405020304" pitchFamily="18" charset="-34"/>
              </a:rPr>
              <a:t>Baptized For Remission of Sins – Acts 2:38</a:t>
            </a:r>
          </a:p>
        </p:txBody>
      </p:sp>
      <p:pic>
        <p:nvPicPr>
          <p:cNvPr id="4" name="Picture 3" descr="Cartoon character kissing a person's head&#10;&#10;Description automatically generated">
            <a:extLst>
              <a:ext uri="{FF2B5EF4-FFF2-40B4-BE49-F238E27FC236}">
                <a16:creationId xmlns:a16="http://schemas.microsoft.com/office/drawing/2014/main" id="{A2F40183-546F-5CA8-8860-E39872C94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074" y="2352674"/>
            <a:ext cx="2697861" cy="269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0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uiExpand="1" build="p"/>
    </p:bldLst>
  </p:timing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Luminous design</Template>
  <TotalTime>1908</TotalTime>
  <Words>896</Words>
  <Application>Microsoft Office PowerPoint</Application>
  <PresentationFormat>Widescreen</PresentationFormat>
  <Paragraphs>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Avenir Next LT Pro</vt:lpstr>
      <vt:lpstr>Calibri</vt:lpstr>
      <vt:lpstr>Cambria</vt:lpstr>
      <vt:lpstr>Sabon Next LT</vt:lpstr>
      <vt:lpstr>Wingdings</vt:lpstr>
      <vt:lpstr>LuminousVTI</vt:lpstr>
      <vt:lpstr>PowerPoint Presentation</vt:lpstr>
      <vt:lpstr>All To Stand Before The Great White Throne</vt:lpstr>
      <vt:lpstr>Authority: From Heaven or of Men</vt:lpstr>
      <vt:lpstr>Most Are Persuaded Their Teachings And Practices Taught in The Bible</vt:lpstr>
      <vt:lpstr>Can we show WHAT IS AUTHORIZED, what PLEASES GOD?</vt:lpstr>
      <vt:lpstr>Bible Teaches In Three Ways:</vt:lpstr>
      <vt:lpstr>Three Means Of Determining The Teaching Of The Bible</vt:lpstr>
      <vt:lpstr>Examples:</vt:lpstr>
      <vt:lpstr>“Is every command of the Lord to be enforced today?”</vt:lpstr>
      <vt:lpstr>TEACHES THROUGH APPROVED APOSTOLIC EXAMPLE</vt:lpstr>
      <vt:lpstr>TEACHES THROUGH APPROVED APOSTOLIC EXAMPLE</vt:lpstr>
      <vt:lpstr>TEACHES THROUGH APPROVED APOSTOLIC EXAMPLE</vt:lpstr>
      <vt:lpstr>TEACHES THROUGH APPROVED APOSTOLIC EXAMPLE</vt:lpstr>
      <vt:lpstr>LORD’S SUPPER ILLUSTRATES THREE WAYS OF ESTABLISHING AUTHORITY</vt:lpstr>
      <vt:lpstr>More Than Saying We Want To Please The Lord: We Must Do Things By His Word</vt:lpstr>
      <vt:lpstr>“BE RECONCILED TO GOD” BY OBEDIENCE TO HIS WORD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75</cp:revision>
  <dcterms:created xsi:type="dcterms:W3CDTF">2024-10-29T23:58:47Z</dcterms:created>
  <dcterms:modified xsi:type="dcterms:W3CDTF">2024-11-15T20:33:52Z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